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9" r:id="rId4"/>
    <p:sldId id="26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miller\Google%20Drive\NEW%20cio%20drive\Enrollment\Enrollment%20Trend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   History   '!$C$1</c:f>
              <c:strCache>
                <c:ptCount val="1"/>
                <c:pt idx="0">
                  <c:v>Fall Students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square"/>
            <c:size val="4"/>
            <c:spPr>
              <a:solidFill>
                <a:srgbClr val="9BBB59"/>
              </a:solidFill>
              <a:ln>
                <a:solidFill>
                  <a:srgbClr val="9BBB59"/>
                </a:solidFill>
              </a:ln>
            </c:spPr>
          </c:marker>
          <c:dLbls>
            <c:dLbl>
              <c:idx val="0"/>
              <c:layout>
                <c:manualLayout>
                  <c:x val="3.1595948527638786E-3"/>
                  <c:y val="-6.936510749683030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B7-4738-8DC1-5C183E7F1D03}"/>
                </c:ext>
              </c:extLst>
            </c:dLbl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B7-4738-8DC1-5C183E7F1D03}"/>
                </c:ext>
              </c:extLst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B7-4738-8DC1-5C183E7F1D03}"/>
                </c:ext>
              </c:extLst>
            </c:dLbl>
            <c:dLbl>
              <c:idx val="3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B7-4738-8DC1-5C183E7F1D03}"/>
                </c:ext>
              </c:extLst>
            </c:dLbl>
            <c:dLbl>
              <c:idx val="4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AB7-4738-8DC1-5C183E7F1D03}"/>
                </c:ext>
              </c:extLst>
            </c:dLbl>
            <c:dLbl>
              <c:idx val="5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AB7-4738-8DC1-5C183E7F1D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   History   '!$A$2:$A$56</c:f>
              <c:numCache>
                <c:formatCode>General</c:formatCode>
                <c:ptCount val="55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  <c:pt idx="51">
                  <c:v>2019</c:v>
                </c:pt>
                <c:pt idx="52">
                  <c:v>2020</c:v>
                </c:pt>
                <c:pt idx="53">
                  <c:v>2021</c:v>
                </c:pt>
                <c:pt idx="54">
                  <c:v>2022</c:v>
                </c:pt>
              </c:numCache>
            </c:numRef>
          </c:cat>
          <c:val>
            <c:numRef>
              <c:f>'   History   '!$C$2:$C$56</c:f>
              <c:numCache>
                <c:formatCode>General</c:formatCode>
                <c:ptCount val="55"/>
                <c:pt idx="0">
                  <c:v>196</c:v>
                </c:pt>
                <c:pt idx="1">
                  <c:v>601</c:v>
                </c:pt>
                <c:pt idx="2">
                  <c:v>651</c:v>
                </c:pt>
                <c:pt idx="3">
                  <c:v>774</c:v>
                </c:pt>
                <c:pt idx="4">
                  <c:v>864</c:v>
                </c:pt>
                <c:pt idx="5">
                  <c:v>964</c:v>
                </c:pt>
                <c:pt idx="6">
                  <c:v>1505</c:v>
                </c:pt>
                <c:pt idx="7">
                  <c:v>2122</c:v>
                </c:pt>
                <c:pt idx="8">
                  <c:v>1721</c:v>
                </c:pt>
                <c:pt idx="9">
                  <c:v>1648</c:v>
                </c:pt>
                <c:pt idx="10">
                  <c:v>1792</c:v>
                </c:pt>
                <c:pt idx="11">
                  <c:v>2135</c:v>
                </c:pt>
                <c:pt idx="12">
                  <c:v>2347</c:v>
                </c:pt>
                <c:pt idx="13">
                  <c:v>1929</c:v>
                </c:pt>
                <c:pt idx="14">
                  <c:v>2031</c:v>
                </c:pt>
                <c:pt idx="15">
                  <c:v>2048</c:v>
                </c:pt>
                <c:pt idx="16">
                  <c:v>1968</c:v>
                </c:pt>
                <c:pt idx="17">
                  <c:v>2006</c:v>
                </c:pt>
                <c:pt idx="18">
                  <c:v>2015</c:v>
                </c:pt>
                <c:pt idx="19">
                  <c:v>2238</c:v>
                </c:pt>
                <c:pt idx="20">
                  <c:v>2033</c:v>
                </c:pt>
                <c:pt idx="21">
                  <c:v>2250</c:v>
                </c:pt>
                <c:pt idx="22">
                  <c:v>2010</c:v>
                </c:pt>
                <c:pt idx="23">
                  <c:v>2327</c:v>
                </c:pt>
                <c:pt idx="24">
                  <c:v>2304</c:v>
                </c:pt>
                <c:pt idx="25">
                  <c:v>2304</c:v>
                </c:pt>
                <c:pt idx="26">
                  <c:v>2231</c:v>
                </c:pt>
                <c:pt idx="27">
                  <c:v>2326</c:v>
                </c:pt>
                <c:pt idx="28">
                  <c:v>2304</c:v>
                </c:pt>
                <c:pt idx="29">
                  <c:v>2380</c:v>
                </c:pt>
                <c:pt idx="30">
                  <c:v>2348</c:v>
                </c:pt>
                <c:pt idx="31">
                  <c:v>2443</c:v>
                </c:pt>
                <c:pt idx="32">
                  <c:v>2371</c:v>
                </c:pt>
                <c:pt idx="33">
                  <c:v>2460</c:v>
                </c:pt>
                <c:pt idx="34">
                  <c:v>2736</c:v>
                </c:pt>
                <c:pt idx="35">
                  <c:v>3021</c:v>
                </c:pt>
                <c:pt idx="36">
                  <c:v>3247</c:v>
                </c:pt>
                <c:pt idx="37">
                  <c:v>3340</c:v>
                </c:pt>
                <c:pt idx="38">
                  <c:v>3502</c:v>
                </c:pt>
                <c:pt idx="39">
                  <c:v>3923</c:v>
                </c:pt>
                <c:pt idx="40">
                  <c:v>4292</c:v>
                </c:pt>
                <c:pt idx="41">
                  <c:v>4832</c:v>
                </c:pt>
                <c:pt idx="42">
                  <c:v>5252</c:v>
                </c:pt>
                <c:pt idx="43">
                  <c:v>4943</c:v>
                </c:pt>
                <c:pt idx="44">
                  <c:v>4762</c:v>
                </c:pt>
                <c:pt idx="45">
                  <c:v>4624</c:v>
                </c:pt>
                <c:pt idx="46">
                  <c:v>4487</c:v>
                </c:pt>
                <c:pt idx="47">
                  <c:v>4276</c:v>
                </c:pt>
                <c:pt idx="48">
                  <c:v>4156</c:v>
                </c:pt>
                <c:pt idx="49">
                  <c:v>4095</c:v>
                </c:pt>
                <c:pt idx="50">
                  <c:v>3861</c:v>
                </c:pt>
                <c:pt idx="51">
                  <c:v>3769</c:v>
                </c:pt>
                <c:pt idx="52">
                  <c:v>3310</c:v>
                </c:pt>
                <c:pt idx="53">
                  <c:v>3318</c:v>
                </c:pt>
                <c:pt idx="54">
                  <c:v>3381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AB7-4738-8DC1-5C183E7F1D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6502664"/>
        <c:axId val="326503056"/>
      </c:lineChart>
      <c:catAx>
        <c:axId val="326502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26503056"/>
        <c:crosses val="autoZero"/>
        <c:auto val="1"/>
        <c:lblAlgn val="ctr"/>
        <c:lblOffset val="100"/>
        <c:noMultiLvlLbl val="0"/>
      </c:catAx>
      <c:valAx>
        <c:axId val="326503056"/>
        <c:scaling>
          <c:orientation val="minMax"/>
          <c:max val="53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2650266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1B53A-9B0E-4917-8920-77E5FBEED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DA8881-6EC2-44B1-8C47-EE3BF735D9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3D89F-4B0C-4EC6-8828-6A02F65E8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A9D9-6857-4FAE-AE10-F7FE47E6800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C80EE-D3FC-441E-B8BB-48CF23EC6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4790C-D069-427F-926E-4AECE272C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7CD0-225B-41C3-9E43-4F033BF95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68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A0944-4602-40F0-A152-D42BEF1E3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C5A7E5-2D73-4ED9-AF04-695470C93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AA47D-8CEB-4060-8017-E39AF9088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A9D9-6857-4FAE-AE10-F7FE47E6800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5D8D9-7C59-4A3B-8A9D-945953885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D74C9-E300-47EB-A735-A13EF0798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7CD0-225B-41C3-9E43-4F033BF95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1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709ED5-9FA1-4E57-B914-86412FFDA3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E3FCE5-A6A9-44B5-B2C7-3DC3ECDA4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3391A-4104-4D79-A6CB-D7E4DFB23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A9D9-6857-4FAE-AE10-F7FE47E6800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D8846-1B22-40B0-A85C-0948D9878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F67D2-9914-40B6-BA6E-1A7513D4D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7CD0-225B-41C3-9E43-4F033BF95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1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D75FD-4DF9-4766-99CD-80255C371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C154F-08F1-45BB-B418-1CBE4226B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08246-7949-4CC1-B93C-B092352D2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A9D9-6857-4FAE-AE10-F7FE47E6800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20A29-BE06-4FC2-8D65-314E51CA3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75522-AC7A-4949-8690-C388A810C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7CD0-225B-41C3-9E43-4F033BF95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2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71FF7-D279-4D24-9BD3-D552AEC7C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1EE17-2735-48AF-B626-4AFB3D2CE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62182-6613-4E00-BC9E-6EA603F04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A9D9-6857-4FAE-AE10-F7FE47E6800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054C-7721-41E5-B3EF-5E11A9146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DBB55-97C9-485F-944B-1DD20207F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7CD0-225B-41C3-9E43-4F033BF95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17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12829-A2D6-4615-8169-B2BF280BC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F0715-C6E0-48C3-B279-3BF591FEE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702665-A70B-469C-B7BC-8C32B7B7F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8A2E1A-674B-4501-B327-3350D0DFB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A9D9-6857-4FAE-AE10-F7FE47E6800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3901F4-AE53-4D14-866B-1EA3F60EF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6E1D26-1FA5-4D5E-BB01-E6A44A5E1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7CD0-225B-41C3-9E43-4F033BF95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06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AE799-4613-4F07-9BD7-C82B94C32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096AA-B0BC-4C8B-AC96-AC8D9B7B9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917F5-6F34-4EBD-9BB6-4E7DB9D0E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3F4669-943F-4BE4-B6DE-E2787BEB25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00A6B5-7993-40CB-A285-E0CDFA151F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EC38E5-4A74-4F8C-B84C-7601946E5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A9D9-6857-4FAE-AE10-F7FE47E6800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42C746-9BF2-4DA0-A937-DF323FE8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1EC59A-E4E5-4C25-B9A7-2DFB9B92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7CD0-225B-41C3-9E43-4F033BF95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8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3049F-A6C1-4F67-8AD7-931F75419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C4403-0899-47D1-9830-AA3B88306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A9D9-6857-4FAE-AE10-F7FE47E6800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7AE45-CBDF-4A52-9A80-54E35840D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A154F6-DBBE-4A47-A399-A2DAF068F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7CD0-225B-41C3-9E43-4F033BF95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04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F148E7-96E7-421C-B6ED-59A594563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A9D9-6857-4FAE-AE10-F7FE47E6800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C0D49D-5345-46C6-90D3-16F588308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B55342-12BD-431B-857E-E4806BF4A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7CD0-225B-41C3-9E43-4F033BF95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8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05C03-501C-4921-9463-11A04DFB2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763DC-3774-494D-BCE4-AAD2A6864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460C7-AA00-4B98-9208-6E22C03B40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92977F-D108-48DD-89DF-F29D733DB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A9D9-6857-4FAE-AE10-F7FE47E6800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49BDCD-B839-4523-8EEE-57A386C0C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B26C9-14B2-44D3-9797-BA934AB9E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7CD0-225B-41C3-9E43-4F033BF95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7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D9EC8-37FD-44C4-8A89-0D6B88725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25C1D3-AB8F-407A-8D34-E18E807A97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DDC11-2CD7-476D-8997-D3EFEBFEF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B11C86-6068-44B9-AC04-EB904B05B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A9D9-6857-4FAE-AE10-F7FE47E6800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D432E6-36A7-4FA2-A1B9-9F73F095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DF368-4289-48A9-B396-660B88018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7CD0-225B-41C3-9E43-4F033BF95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04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061413-6F88-4CAC-9AEC-07C31B1B3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380A2-52A1-4A3A-B9CD-2CD85244D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048FF-1C59-45E9-9725-05A842062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4A9D9-6857-4FAE-AE10-F7FE47E6800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BF25D-15DA-406D-93C9-1B82A46027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B5DFD-EF09-4670-AAB9-3ECCD44B4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07CD0-225B-41C3-9E43-4F033BF95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6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D60063-5735-46A4-8DAB-6CB7CEB84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45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475734-C6E4-42C2-8AE8-14A5E6D35E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DB1865-6A94-4DD4-8216-685E5FC84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3D71"/>
                </a:solidFill>
              </a:rPr>
              <a:t>Financial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403B09-D6E8-457B-B636-7B65D76009BA}"/>
              </a:ext>
            </a:extLst>
          </p:cNvPr>
          <p:cNvSpPr txBox="1"/>
          <p:nvPr/>
        </p:nvSpPr>
        <p:spPr>
          <a:xfrm>
            <a:off x="1006680" y="1690688"/>
            <a:ext cx="52598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Pell Grants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TIP (Tuition Incentive Program)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Futures for Frontlines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Michigan Reconnect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Michigan Achievement Scholarship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Mid Scholarships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Private Scholarships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E25218-8313-4481-AD07-397137CBB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056" y="732129"/>
            <a:ext cx="4335108" cy="430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58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B1865-6A94-4DD4-8216-685E5FC84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3D71"/>
                </a:solidFill>
              </a:rPr>
              <a:t>Tuition Comparison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3BC04A-F9E7-4C09-A840-477189DD1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931" y="1891931"/>
            <a:ext cx="8999842" cy="4314694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4BF1E1-482F-4AC6-9BB6-86A195BE1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605094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Tuition Rates </a:t>
            </a:r>
            <a:r>
              <a:rPr lang="en-US"/>
              <a:t>(2020-2021)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113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475734-C6E4-42C2-8AE8-14A5E6D35E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DB1865-6A94-4DD4-8216-685E5FC84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3D71"/>
                </a:solidFill>
              </a:rPr>
              <a:t>Laker Athletics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403B09-D6E8-457B-B636-7B65D76009BA}"/>
              </a:ext>
            </a:extLst>
          </p:cNvPr>
          <p:cNvSpPr txBox="1"/>
          <p:nvPr/>
        </p:nvSpPr>
        <p:spPr>
          <a:xfrm>
            <a:off x="1006680" y="1690688"/>
            <a:ext cx="499983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Seven College-Level Teams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Men’s &amp; Women’s Basketball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Men’s &amp; Women’s Bowling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Men’s &amp; Women’s Cross Country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Baseball &amp; Softball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Co-ed Clay Target Shooting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Co-ed Bass Fishing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Over 100 Student Athletes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Compete in the MCCAA &amp; NJCAA DII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Mid’s</a:t>
            </a:r>
            <a:r>
              <a:rPr lang="en-US" sz="2800" dirty="0"/>
              <a:t> Mascot Harry the Heron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57EC2E-3BC4-4D3E-BC3F-65B263862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928" y="1266706"/>
            <a:ext cx="5889072" cy="34990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6F5BE4-FB0E-4CEA-81B3-492F680B98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0" b="11932"/>
          <a:stretch/>
        </p:blipFill>
        <p:spPr>
          <a:xfrm>
            <a:off x="5019621" y="466236"/>
            <a:ext cx="2801504" cy="112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08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475734-C6E4-42C2-8AE8-14A5E6D35E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DB1865-6A94-4DD4-8216-685E5FC84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3D71"/>
                </a:solidFill>
              </a:rPr>
              <a:t>Community Connections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403B09-D6E8-457B-B636-7B65D76009BA}"/>
              </a:ext>
            </a:extLst>
          </p:cNvPr>
          <p:cNvSpPr txBox="1"/>
          <p:nvPr/>
        </p:nvSpPr>
        <p:spPr>
          <a:xfrm>
            <a:off x="1006680" y="1690688"/>
            <a:ext cx="452166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Long history of supporting the community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Volunteering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Sponsorships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Community Events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Training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Professional 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Small Business Development Center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Community Education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Lifelong Learning Classes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Online Personal Interest Classes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24D7A1-998A-431E-86D7-5745D08BB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729" y="1553248"/>
            <a:ext cx="6761272" cy="315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13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475734-C6E4-42C2-8AE8-14A5E6D35E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DB1865-6A94-4DD4-8216-685E5FC84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268824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85210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475734-C6E4-42C2-8AE8-14A5E6D35E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DB1865-6A94-4DD4-8216-685E5FC84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3D71"/>
                </a:solidFill>
              </a:rPr>
              <a:t>Why is education important?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3AF0D-585B-4C3E-9BDC-A1D9C59A9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607" y="1451295"/>
            <a:ext cx="6963276" cy="3916842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35407D2A-8F80-46FD-AA47-2348739AF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7382" y="575946"/>
            <a:ext cx="1857280" cy="40713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403B09-D6E8-457B-B636-7B65D76009BA}"/>
              </a:ext>
            </a:extLst>
          </p:cNvPr>
          <p:cNvSpPr txBox="1"/>
          <p:nvPr/>
        </p:nvSpPr>
        <p:spPr>
          <a:xfrm>
            <a:off x="1006679" y="1690688"/>
            <a:ext cx="47817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Increased Earnings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Skilled Workforce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Higher Quality of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More Community Participation</a:t>
            </a:r>
          </a:p>
        </p:txBody>
      </p:sp>
    </p:spTree>
    <p:extLst>
      <p:ext uri="{BB962C8B-B14F-4D97-AF65-F5344CB8AC3E}">
        <p14:creationId xmlns:p14="http://schemas.microsoft.com/office/powerpoint/2010/main" val="2104510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475734-C6E4-42C2-8AE8-14A5E6D35E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DB1865-6A94-4DD4-8216-685E5FC84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3D71"/>
                </a:solidFill>
              </a:rPr>
              <a:t>Mid’s</a:t>
            </a:r>
            <a:r>
              <a:rPr lang="en-US" b="1" dirty="0">
                <a:solidFill>
                  <a:srgbClr val="003D71"/>
                </a:solidFill>
              </a:rPr>
              <a:t> History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663416-E00E-4099-9420-EDD89CE7252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5691" y="1160778"/>
            <a:ext cx="4406808" cy="44068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403B09-D6E8-457B-B636-7B65D76009BA}"/>
              </a:ext>
            </a:extLst>
          </p:cNvPr>
          <p:cNvSpPr txBox="1"/>
          <p:nvPr/>
        </p:nvSpPr>
        <p:spPr>
          <a:xfrm>
            <a:off x="1006680" y="1690688"/>
            <a:ext cx="621624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Founded in 1965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Michigan’s 25</a:t>
            </a:r>
            <a:r>
              <a:rPr lang="en-US" sz="2800" baseline="30000" dirty="0"/>
              <a:t>th</a:t>
            </a:r>
            <a:r>
              <a:rPr lang="en-US" sz="2800" dirty="0"/>
              <a:t> Community College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Two Campuses +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In-District Service Area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Beaverton, Clare, Farwell, Gladwin, Harrison,</a:t>
            </a:r>
          </a:p>
          <a:p>
            <a:pPr lvl="1"/>
            <a:r>
              <a:rPr lang="en-US" dirty="0"/>
              <a:t>	and Mt. Pleasant Schools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Serve all of mid-Michigan, from Bad Axe to Big Rapids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Focused on student learning and community connections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718714-E715-4346-8B89-168DAFAED041}"/>
              </a:ext>
            </a:extLst>
          </p:cNvPr>
          <p:cNvSpPr txBox="1"/>
          <p:nvPr/>
        </p:nvSpPr>
        <p:spPr>
          <a:xfrm>
            <a:off x="628511" y="5407558"/>
            <a:ext cx="8035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D71"/>
                </a:solidFill>
              </a:rPr>
              <a:t>WE DEVELOP KNOWLEDGE AND ABILITY TO</a:t>
            </a:r>
          </a:p>
          <a:p>
            <a:r>
              <a:rPr lang="en-US" sz="2000" b="1" dirty="0">
                <a:solidFill>
                  <a:srgbClr val="003D71"/>
                </a:solidFill>
              </a:rPr>
              <a:t>		EMPOWER LEARNERS AND TRANSFORM COMMUNITIES.</a:t>
            </a:r>
          </a:p>
        </p:txBody>
      </p:sp>
    </p:spTree>
    <p:extLst>
      <p:ext uri="{BB962C8B-B14F-4D97-AF65-F5344CB8AC3E}">
        <p14:creationId xmlns:p14="http://schemas.microsoft.com/office/powerpoint/2010/main" val="3218110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475734-C6E4-42C2-8AE8-14A5E6D35E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DB1865-6A94-4DD4-8216-685E5FC84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3D71"/>
                </a:solidFill>
              </a:rPr>
              <a:t>Mid By The Numbers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9D650A-B62A-4390-97D4-9A593215E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658" y="3219783"/>
            <a:ext cx="2743741" cy="19937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5F4346-E494-453C-8A43-4F5F4CEE49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575" y="263359"/>
            <a:ext cx="3632331" cy="28546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AD8CFE-0761-4CAD-9B25-963EB7BA60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101" y="4527470"/>
            <a:ext cx="2207318" cy="16995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403B09-D6E8-457B-B636-7B65D76009BA}"/>
              </a:ext>
            </a:extLst>
          </p:cNvPr>
          <p:cNvSpPr txBox="1"/>
          <p:nvPr/>
        </p:nvSpPr>
        <p:spPr>
          <a:xfrm>
            <a:off x="1006679" y="1690688"/>
            <a:ext cx="748297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Mid has the 2</a:t>
            </a:r>
            <a:r>
              <a:rPr lang="en-US" sz="2800" baseline="30000" dirty="0"/>
              <a:t>nd</a:t>
            </a:r>
            <a:r>
              <a:rPr lang="en-US" sz="2800" dirty="0"/>
              <a:t> lowest millage rate in the state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1.22 set in 1965 with </a:t>
            </a:r>
            <a:r>
              <a:rPr lang="en-US" dirty="0" err="1"/>
              <a:t>Mid’s</a:t>
            </a:r>
            <a:r>
              <a:rPr lang="en-US" dirty="0"/>
              <a:t> original millage vote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2.35 is the state average for community colleges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In-District Tuition $142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Beaverton, Clare, Farwell, Gladwin, Harrison, and Mt. Pleasant School Districts + All Dual Enrolled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Out-District Tuition $237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Lower Cost + Aid + Support = Less Barriers</a:t>
            </a:r>
          </a:p>
        </p:txBody>
      </p:sp>
    </p:spTree>
    <p:extLst>
      <p:ext uri="{BB962C8B-B14F-4D97-AF65-F5344CB8AC3E}">
        <p14:creationId xmlns:p14="http://schemas.microsoft.com/office/powerpoint/2010/main" val="1307474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475734-C6E4-42C2-8AE8-14A5E6D35E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DB1865-6A94-4DD4-8216-685E5FC84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3D71"/>
                </a:solidFill>
              </a:rPr>
              <a:t>Open Door Philosophy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663416-E00E-4099-9420-EDD89CE72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650" y="489659"/>
            <a:ext cx="4102551" cy="44068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403B09-D6E8-457B-B636-7B65D76009BA}"/>
              </a:ext>
            </a:extLst>
          </p:cNvPr>
          <p:cNvSpPr txBox="1"/>
          <p:nvPr/>
        </p:nvSpPr>
        <p:spPr>
          <a:xfrm>
            <a:off x="1006680" y="1690688"/>
            <a:ext cx="621624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Nearly 100% of Applicants Accepted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Our value helps make college accessible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Tuition and fees at Mid are about half the cost of universities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Financial aid makes Mid even more affordable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Wide array of support services help students succeed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Library &amp; Learning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Out-of-Classroom Support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Food Pantry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Mental Health &amp; Wellness Services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Career Center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Developmental Courses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Dedicated Mid Mentor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F0901-9F91-4E14-8C4D-2D8C3B0C4ED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070" y="3849103"/>
            <a:ext cx="2741562" cy="263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56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B1865-6A94-4DD4-8216-685E5FC84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3D71"/>
                </a:solidFill>
              </a:rPr>
              <a:t>Student Enrollment History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F7F02A0-2D18-492E-A1DA-721D39813C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1369611"/>
              </p:ext>
            </p:extLst>
          </p:nvPr>
        </p:nvGraphicFramePr>
        <p:xfrm>
          <a:off x="910289" y="1525957"/>
          <a:ext cx="10515600" cy="4966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1885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475734-C6E4-42C2-8AE8-14A5E6D35E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DB1865-6A94-4DD4-8216-685E5FC84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3D71"/>
                </a:solidFill>
              </a:rPr>
              <a:t>Student Profile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AEED6E-63EE-48C4-B84B-7B6F18472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46" y="3831947"/>
            <a:ext cx="2640184" cy="28359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CE7CF4-E40F-4774-9366-B22F56B657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087" y="403936"/>
            <a:ext cx="4511425" cy="48460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A2C5E6-2E0A-4256-9DCE-DEA353DC80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845" y="1291551"/>
            <a:ext cx="2507877" cy="26938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2BB35B-CA61-481C-83EC-DBD51339B6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00" y="1291551"/>
            <a:ext cx="2507877" cy="26938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0F5DF04-35F3-467E-BCBB-36EE6D06C7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845" y="3967437"/>
            <a:ext cx="2507877" cy="269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54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475734-C6E4-42C2-8AE8-14A5E6D35E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DB1865-6A94-4DD4-8216-685E5FC84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3D71"/>
                </a:solidFill>
              </a:rPr>
              <a:t>Dual Enrollment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403B09-D6E8-457B-B636-7B65D76009BA}"/>
              </a:ext>
            </a:extLst>
          </p:cNvPr>
          <p:cNvSpPr txBox="1"/>
          <p:nvPr/>
        </p:nvSpPr>
        <p:spPr>
          <a:xfrm>
            <a:off x="1006680" y="1690688"/>
            <a:ext cx="621624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Great opportunity for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2009 – 300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2022 – 1,200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Many different ways to dual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Enhanced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Single Course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Online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On High School Campus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On </a:t>
            </a:r>
            <a:r>
              <a:rPr lang="en-US" dirty="0" err="1"/>
              <a:t>Mid’s</a:t>
            </a:r>
            <a:r>
              <a:rPr lang="en-US" dirty="0"/>
              <a:t> Campuses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Early College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Complements other efforts with K-12 partners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5445B3-A658-451E-A510-69758D60B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7225" y1="57684" x2="21531" y2="63029"/>
                        <a14:foregroundMark x1="31579" y1="59020" x2="33014" y2="63029"/>
                        <a14:foregroundMark x1="54545" y1="59688" x2="70096" y2="60579"/>
                        <a14:foregroundMark x1="70096" y1="60579" x2="54785" y2="58352"/>
                        <a14:foregroundMark x1="54785" y1="58352" x2="60048" y2="58352"/>
                        <a14:foregroundMark x1="56459" y1="61247" x2="41148" y2="61247"/>
                        <a14:foregroundMark x1="41148" y1="61247" x2="56699" y2="61024"/>
                        <a14:foregroundMark x1="56699" y1="61024" x2="41866" y2="60134"/>
                        <a14:foregroundMark x1="41866" y1="60134" x2="57416" y2="58129"/>
                        <a14:foregroundMark x1="57416" y1="58129" x2="50718" y2="58129"/>
                        <a14:foregroundMark x1="60048" y1="76837" x2="41866" y2="77283"/>
                        <a14:foregroundMark x1="41866" y1="77283" x2="56699" y2="76615"/>
                        <a14:foregroundMark x1="56699" y1="76615" x2="38278" y2="75056"/>
                        <a14:foregroundMark x1="38278" y1="75056" x2="53828" y2="76837"/>
                        <a14:foregroundMark x1="53828" y1="76837" x2="37081" y2="77728"/>
                        <a14:foregroundMark x1="37081" y1="77728" x2="53589" y2="79287"/>
                        <a14:foregroundMark x1="53589" y1="79287" x2="50239" y2="76615"/>
                        <a14:foregroundMark x1="61722" y1="75278" x2="43541" y2="77283"/>
                        <a14:foregroundMark x1="43541" y1="77283" x2="59330" y2="76615"/>
                        <a14:foregroundMark x1="59330" y1="76615" x2="38995" y2="75501"/>
                        <a14:foregroundMark x1="38995" y1="75501" x2="58134" y2="75278"/>
                        <a14:foregroundMark x1="58134" y1="75278" x2="60048" y2="77283"/>
                        <a14:foregroundMark x1="63876" y1="78174" x2="55981" y2="77951"/>
                        <a14:foregroundMark x1="60766" y1="78619" x2="52153" y2="78619"/>
                        <a14:foregroundMark x1="42823" y1="78619" x2="36603" y2="74165"/>
                        <a14:foregroundMark x1="50478" y1="79955" x2="34450" y2="78842"/>
                        <a14:foregroundMark x1="34450" y1="78842" x2="34211" y2="74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77" y="1634074"/>
            <a:ext cx="3258423" cy="35000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6969A1-0706-437B-908F-4CE6EEF03AA6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6645" y="114475"/>
            <a:ext cx="3464908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41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475734-C6E4-42C2-8AE8-14A5E6D35E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DB1865-6A94-4DD4-8216-685E5FC84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3D71"/>
                </a:solidFill>
              </a:rPr>
              <a:t>Academics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2FF370-4671-46DB-B204-A12990F293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264" y="159576"/>
            <a:ext cx="2809100" cy="30174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B3DF74-8C93-4F0C-8C99-7F84B151BB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983" y="503340"/>
            <a:ext cx="3772130" cy="40518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42612C-1D6D-4EC1-9E81-2009CD05ED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056" y="3065696"/>
            <a:ext cx="2620752" cy="25654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403B09-D6E8-457B-B636-7B65D76009BA}"/>
              </a:ext>
            </a:extLst>
          </p:cNvPr>
          <p:cNvSpPr txBox="1"/>
          <p:nvPr/>
        </p:nvSpPr>
        <p:spPr>
          <a:xfrm>
            <a:off x="1006680" y="1690688"/>
            <a:ext cx="525989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Over 80 Programs &amp; Pathways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Career-Ready &amp;</a:t>
            </a:r>
          </a:p>
          <a:p>
            <a:r>
              <a:rPr lang="en-US" sz="2800" dirty="0"/>
              <a:t>    Transfer-Focused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Certificates, Training Credentials, &amp; Associate Degrees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Fully-Online Credentials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Mid has over 50 Programs &amp; Pathways that are 50%+ online.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Laddered Learning and Credit for Prior Learning Opportunities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Students can turn skills into credits and ladder credits from certificates to associate degrees.</a:t>
            </a:r>
          </a:p>
        </p:txBody>
      </p:sp>
    </p:spTree>
    <p:extLst>
      <p:ext uri="{BB962C8B-B14F-4D97-AF65-F5344CB8AC3E}">
        <p14:creationId xmlns:p14="http://schemas.microsoft.com/office/powerpoint/2010/main" val="3304072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420</Words>
  <Application>Microsoft Office PowerPoint</Application>
  <PresentationFormat>Widescreen</PresentationFormat>
  <Paragraphs>99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Why is education important?</vt:lpstr>
      <vt:lpstr>Mid’s History</vt:lpstr>
      <vt:lpstr>Mid By The Numbers</vt:lpstr>
      <vt:lpstr>Open Door Philosophy</vt:lpstr>
      <vt:lpstr>Student Enrollment History</vt:lpstr>
      <vt:lpstr>Student Profile</vt:lpstr>
      <vt:lpstr>Dual Enrollment</vt:lpstr>
      <vt:lpstr>Academics</vt:lpstr>
      <vt:lpstr>Financial Aid</vt:lpstr>
      <vt:lpstr>Tuition Comparison</vt:lpstr>
      <vt:lpstr>Laker Athletics</vt:lpstr>
      <vt:lpstr>Community Connections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Meghan Keen</dc:creator>
  <cp:lastModifiedBy>Meghan Keen</cp:lastModifiedBy>
  <cp:revision>7</cp:revision>
  <dcterms:created xsi:type="dcterms:W3CDTF">2023-01-06T17:33:58Z</dcterms:created>
  <dcterms:modified xsi:type="dcterms:W3CDTF">2023-01-06T18:40:46Z</dcterms:modified>
</cp:coreProperties>
</file>